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gcyCwHE0TqLEFqCCKVGRl6bQTl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0" y="0"/>
            <a:ext cx="9144000" cy="1824000"/>
          </a:xfrm>
          <a:prstGeom prst="rect">
            <a:avLst/>
          </a:prstGeom>
          <a:solidFill>
            <a:srgbClr val="EEEEEE">
              <a:alpha val="5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 delays and customer satisfaction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empirical study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0" y="4369325"/>
            <a:ext cx="9144000" cy="774300"/>
          </a:xfrm>
          <a:prstGeom prst="rect">
            <a:avLst/>
          </a:prstGeom>
          <a:solidFill>
            <a:srgbClr val="EEEEEE">
              <a:alpha val="5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Mireia Suso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AllWomen, Data Analytics bootcamp Dec 2021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/>
          <p:nvPr/>
        </p:nvSpPr>
        <p:spPr>
          <a:xfrm>
            <a:off x="145583" y="3937250"/>
            <a:ext cx="5067300" cy="7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38239" y="2984250"/>
            <a:ext cx="5067300" cy="7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138200" y="2031250"/>
            <a:ext cx="5067300" cy="7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0" y="0"/>
            <a:ext cx="3849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3489100" y="0"/>
            <a:ext cx="7212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106075" y="-4335"/>
            <a:ext cx="439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138200" y="1078250"/>
            <a:ext cx="5067300" cy="7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731075" y="1078250"/>
            <a:ext cx="467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 for flight services</a:t>
            </a: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(entertainment, leg room, general inflight services) </a:t>
            </a: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 together</a:t>
            </a: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(passengers are satisfied of them all or none)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731075" y="2077900"/>
            <a:ext cx="442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Surprisingly, </a:t>
            </a: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 delays do not impact global satisfaction</a:t>
            </a: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passengers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731075" y="3072125"/>
            <a:ext cx="442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Airlines have </a:t>
            </a: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ability to recover from a departure delay</a:t>
            </a: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even on long flights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731075" y="4029200"/>
            <a:ext cx="432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Passengers tend to be </a:t>
            </a: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satisfied in longer flights</a:t>
            </a: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(generally they have better services)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261575" y="1208450"/>
            <a:ext cx="3903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251525" y="2144650"/>
            <a:ext cx="3903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261575" y="3097650"/>
            <a:ext cx="3903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261575" y="4050650"/>
            <a:ext cx="3903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0"/>
          <p:cNvPicPr preferRelativeResize="0"/>
          <p:nvPr/>
        </p:nvPicPr>
        <p:blipFill rotWithShape="1">
          <a:blip r:embed="rId3">
            <a:alphaModFix/>
          </a:blip>
          <a:srcRect b="0" l="22295" r="33093" t="0"/>
          <a:stretch/>
        </p:blipFill>
        <p:spPr>
          <a:xfrm>
            <a:off x="5799525" y="0"/>
            <a:ext cx="33444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1326025"/>
            <a:ext cx="9144000" cy="774300"/>
          </a:xfrm>
          <a:prstGeom prst="rect">
            <a:avLst/>
          </a:prstGeom>
          <a:solidFill>
            <a:srgbClr val="EEEEEE">
              <a:alpha val="5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0" y="0"/>
            <a:ext cx="3849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3489100" y="0"/>
            <a:ext cx="7212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 amt="87000"/>
          </a:blip>
          <a:srcRect b="0" l="36999" r="0" t="0"/>
          <a:stretch/>
        </p:blipFill>
        <p:spPr>
          <a:xfrm>
            <a:off x="5111674" y="0"/>
            <a:ext cx="40323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 txBox="1"/>
          <p:nvPr/>
        </p:nvSpPr>
        <p:spPr>
          <a:xfrm>
            <a:off x="106075" y="40050"/>
            <a:ext cx="43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description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1594550" y="1035713"/>
            <a:ext cx="30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Airline Passenger Satisfaction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438750" y="1066175"/>
            <a:ext cx="1092000" cy="33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438750" y="1452949"/>
            <a:ext cx="1092000" cy="33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438750" y="1854022"/>
            <a:ext cx="1092000" cy="33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1594550" y="1823563"/>
            <a:ext cx="30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25900+ rows, 25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594550" y="1452938"/>
            <a:ext cx="30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Kaggle.com,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438750" y="2916230"/>
            <a:ext cx="1092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 features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1594550" y="3002475"/>
            <a:ext cx="30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age, gender, flight purpose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8883" y="4243125"/>
            <a:ext cx="1092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 features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583295" y="4289325"/>
            <a:ext cx="30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 distance, flight delays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438883" y="3572253"/>
            <a:ext cx="1092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 features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571357" y="3469696"/>
            <a:ext cx="305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satisfaction, satisfaction of booking amenities (wifi service, seat comfort, food&amp;drinks, etc.)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438750" y="2258195"/>
            <a:ext cx="1092000" cy="33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1594550" y="2227737"/>
            <a:ext cx="30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 Separated Values (CSV)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/>
          <p:nvPr/>
        </p:nvSpPr>
        <p:spPr>
          <a:xfrm>
            <a:off x="0" y="0"/>
            <a:ext cx="3849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3489100" y="0"/>
            <a:ext cx="7212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106075" y="40050"/>
            <a:ext cx="43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preparation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2181400" y="1247995"/>
            <a:ext cx="348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2599" lvl="0" marL="2087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1 column affected (flight arrival delay)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2599" lvl="0" marL="2087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0.3% rows affected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2256900" y="903400"/>
            <a:ext cx="2880600" cy="3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Values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600" y="903400"/>
            <a:ext cx="1575276" cy="10499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2256900" y="2309850"/>
            <a:ext cx="2880600" cy="3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 Features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5658400" y="1166763"/>
            <a:ext cx="3117900" cy="52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Replaced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flight </a:t>
            </a:r>
            <a:r>
              <a:rPr b="0" i="1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departure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delay (assumption: delay does not change in-flight)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2256900" y="3790925"/>
            <a:ext cx="2880600" cy="3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Binning of numerical Features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00" y="2309850"/>
            <a:ext cx="1575276" cy="112453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 txBox="1"/>
          <p:nvPr/>
        </p:nvSpPr>
        <p:spPr>
          <a:xfrm>
            <a:off x="2157500" y="4147325"/>
            <a:ext cx="320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2599" lvl="0" marL="2087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 departure and arrival delays cut in bins of 15 minutes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600" y="3790925"/>
            <a:ext cx="1575276" cy="10499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 txBox="1"/>
          <p:nvPr/>
        </p:nvSpPr>
        <p:spPr>
          <a:xfrm>
            <a:off x="2157500" y="2666250"/>
            <a:ext cx="348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2599" lvl="0" marL="2087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 type (Personal 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0, Business 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2599" lvl="0" marL="2087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 class (Eco → 0, Eco Plus →1, Business → 2)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2599" lvl="0" marL="2087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 (Satisfied → 1, Neutral or Dissatisfied → 0)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0" y="0"/>
            <a:ext cx="3849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3489100" y="0"/>
            <a:ext cx="7212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106075" y="40050"/>
            <a:ext cx="32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characterisation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06005" y="3299279"/>
            <a:ext cx="2869500" cy="873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10605" y="3387674"/>
            <a:ext cx="3202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Nearly 50-50 split between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Economy and Business class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(with few Economy+ bookings)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3133563" y="3299279"/>
            <a:ext cx="2869500" cy="873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3109868" y="3474479"/>
            <a:ext cx="291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75% of trips are “business”, the remaining 25% are for “personal” reasons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6208902" y="3299279"/>
            <a:ext cx="2869500" cy="873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6003055" y="3559078"/>
            <a:ext cx="320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Female-Male 50-50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5718750" y="172500"/>
            <a:ext cx="3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thing I checked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25100"/>
            <a:ext cx="3015975" cy="2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3392" y="725100"/>
            <a:ext cx="2837566" cy="242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3100" y="839800"/>
            <a:ext cx="2782700" cy="20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5069275" y="2795025"/>
            <a:ext cx="3190800" cy="3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5069275" y="1698225"/>
            <a:ext cx="3190800" cy="3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5069275" y="745125"/>
            <a:ext cx="3190800" cy="3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0" y="0"/>
            <a:ext cx="3849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3489100" y="0"/>
            <a:ext cx="7212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106075" y="40050"/>
            <a:ext cx="43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correlation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75" y="784825"/>
            <a:ext cx="4614312" cy="430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/>
          <p:nvPr/>
        </p:nvSpPr>
        <p:spPr>
          <a:xfrm>
            <a:off x="1352100" y="1532400"/>
            <a:ext cx="663000" cy="705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2015100" y="2237700"/>
            <a:ext cx="663000" cy="705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2494700" y="2749250"/>
            <a:ext cx="994500" cy="1047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5201125" y="722625"/>
            <a:ext cx="29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1st group of correlated features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5164675" y="1698213"/>
            <a:ext cx="3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2nd group of correlated features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5164675" y="2840075"/>
            <a:ext cx="3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3rd group of correlated features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5069275" y="1132175"/>
            <a:ext cx="319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wifi, time convenience, gate location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5069275" y="2000113"/>
            <a:ext cx="31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Food and drink, online boarding, seat comfort,  inflight entertainment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5069275" y="3113475"/>
            <a:ext cx="319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Inflight entertainment, onboard service, leg room, baggage handling, checkin service, inflight service, cleanliness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" name="Google Shape;132;p5"/>
          <p:cNvCxnSpPr>
            <a:stCxn id="123" idx="3"/>
            <a:endCxn id="118" idx="1"/>
          </p:cNvCxnSpPr>
          <p:nvPr/>
        </p:nvCxnSpPr>
        <p:spPr>
          <a:xfrm flipH="1" rot="10800000">
            <a:off x="2015100" y="922650"/>
            <a:ext cx="3054300" cy="962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3" name="Google Shape;133;p5"/>
          <p:cNvCxnSpPr>
            <a:stCxn id="124" idx="3"/>
            <a:endCxn id="117" idx="1"/>
          </p:cNvCxnSpPr>
          <p:nvPr/>
        </p:nvCxnSpPr>
        <p:spPr>
          <a:xfrm flipH="1" rot="10800000">
            <a:off x="2678100" y="1875750"/>
            <a:ext cx="2391300" cy="714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4" name="Google Shape;134;p5"/>
          <p:cNvCxnSpPr>
            <a:stCxn id="125" idx="3"/>
            <a:endCxn id="116" idx="1"/>
          </p:cNvCxnSpPr>
          <p:nvPr/>
        </p:nvCxnSpPr>
        <p:spPr>
          <a:xfrm flipH="1" rot="10800000">
            <a:off x="3489200" y="2972600"/>
            <a:ext cx="1580100" cy="3003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5" name="Google Shape;135;p5"/>
          <p:cNvSpPr/>
          <p:nvPr/>
        </p:nvSpPr>
        <p:spPr>
          <a:xfrm>
            <a:off x="5069275" y="4103125"/>
            <a:ext cx="3190800" cy="70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5798700" y="4165450"/>
            <a:ext cx="232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 passenger is satisfied of an item in each group, they will very likely be satisfied of the others too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5209050" y="4221775"/>
            <a:ext cx="534600" cy="49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650" y="4265500"/>
            <a:ext cx="385685" cy="4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0" y="0"/>
            <a:ext cx="3849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3489100" y="0"/>
            <a:ext cx="7212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106075" y="40050"/>
            <a:ext cx="439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Delays vs global satisfaction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025" y="1409338"/>
            <a:ext cx="4036675" cy="2714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/>
          <p:nvPr/>
        </p:nvSpPr>
        <p:spPr>
          <a:xfrm>
            <a:off x="5059800" y="1614613"/>
            <a:ext cx="3360600" cy="873600"/>
          </a:xfrm>
          <a:prstGeom prst="roundRect">
            <a:avLst>
              <a:gd fmla="val 2293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5281375" y="1713613"/>
            <a:ext cx="302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much surprise, departure and arrival delay seen to be strongly correlated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5059800" y="2946138"/>
            <a:ext cx="3360600" cy="873600"/>
          </a:xfrm>
          <a:prstGeom prst="roundRect">
            <a:avLst>
              <a:gd fmla="val 2293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5281375" y="3121338"/>
            <a:ext cx="302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with global satisfaction (0 or 1)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not so remarked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5059800" y="1258797"/>
            <a:ext cx="15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 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5112825" y="2566563"/>
            <a:ext cx="15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4974900" y="3799125"/>
            <a:ext cx="34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let’s check better in the next slide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0" y="0"/>
            <a:ext cx="3849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3489100" y="0"/>
            <a:ext cx="7212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06075" y="40050"/>
            <a:ext cx="439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Arrival delay vs global satisfaction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 b="2570" l="0" r="0" t="2561"/>
          <a:stretch/>
        </p:blipFill>
        <p:spPr>
          <a:xfrm>
            <a:off x="523550" y="1552250"/>
            <a:ext cx="378142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5059800" y="1614613"/>
            <a:ext cx="3360600" cy="873600"/>
          </a:xfrm>
          <a:prstGeom prst="roundRect">
            <a:avLst>
              <a:gd fmla="val 2293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5228250" y="1705063"/>
            <a:ext cx="302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mean satisfaction for larger delays appears to be lower (expected), but the confidence interval is also much larger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4762200" y="2725550"/>
            <a:ext cx="395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4949" lvl="0" marL="2087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 records with extra-long delays (&gt;180min)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4949" lvl="0" marL="2087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flights have negligible delay (0-15min)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7"/>
          <p:cNvCxnSpPr>
            <a:stCxn id="163" idx="2"/>
            <a:endCxn id="164" idx="0"/>
          </p:cNvCxnSpPr>
          <p:nvPr/>
        </p:nvCxnSpPr>
        <p:spPr>
          <a:xfrm>
            <a:off x="6740100" y="2397763"/>
            <a:ext cx="0" cy="3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6" name="Google Shape;1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8525" y="3310550"/>
            <a:ext cx="2663153" cy="17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0" y="0"/>
            <a:ext cx="3849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3489100" y="0"/>
            <a:ext cx="7212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106075" y="40050"/>
            <a:ext cx="439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 distance vs global satisfaction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50" y="1049900"/>
            <a:ext cx="4060149" cy="3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/>
          <p:nvPr/>
        </p:nvSpPr>
        <p:spPr>
          <a:xfrm>
            <a:off x="5059800" y="1614613"/>
            <a:ext cx="3360600" cy="873600"/>
          </a:xfrm>
          <a:prstGeom prst="roundRect">
            <a:avLst>
              <a:gd fmla="val 2293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5228250" y="1705063"/>
            <a:ext cx="302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Longer flights are generally associated with higher satisfaction levels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(probably due to airline offering better amenities, such as food and drink)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 rot="-2004623">
            <a:off x="1528204" y="2866323"/>
            <a:ext cx="1312492" cy="3805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3104650" y="4446375"/>
            <a:ext cx="1490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 records here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 rot="5400000">
            <a:off x="3814000" y="4155225"/>
            <a:ext cx="71400" cy="6537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7200" y="2668000"/>
            <a:ext cx="2068500" cy="19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6845575" y="2777225"/>
            <a:ext cx="20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 of flight distance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6845575" y="3300425"/>
            <a:ext cx="221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75% of flights are short-haul (&lt;1800Km)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>
            <a:off x="562075" y="1018125"/>
            <a:ext cx="7830900" cy="108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0" y="0"/>
            <a:ext cx="3849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3489100" y="0"/>
            <a:ext cx="7212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106075" y="-4335"/>
            <a:ext cx="439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Delay Catchup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1675675" y="1246875"/>
            <a:ext cx="303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difference between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arrival delay and departure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701850" y="1136775"/>
            <a:ext cx="878400" cy="83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50" y="1180502"/>
            <a:ext cx="721200" cy="7483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/>
          <p:nvPr/>
        </p:nvSpPr>
        <p:spPr>
          <a:xfrm>
            <a:off x="5249538" y="1223475"/>
            <a:ext cx="250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feature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created with using two existing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625700" y="2354175"/>
            <a:ext cx="2810400" cy="3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757550" y="2331675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630410" y="2709375"/>
            <a:ext cx="20892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54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Departure delay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60min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Arrival delay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45min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2337950" y="2640675"/>
            <a:ext cx="134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Catchup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-25%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8251" y="2274801"/>
            <a:ext cx="3505500" cy="26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/>
          <p:nvPr/>
        </p:nvSpPr>
        <p:spPr>
          <a:xfrm>
            <a:off x="625700" y="3390700"/>
            <a:ext cx="2810400" cy="3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757550" y="3368200"/>
            <a:ext cx="15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625700" y="3745900"/>
            <a:ext cx="309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Airlines have limited ability to recover from a departure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602500" y="4318200"/>
            <a:ext cx="28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evidences of correlation between </a:t>
            </a:r>
            <a:r>
              <a:rPr b="0" i="0" lang="en-GB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flight_catchup</a:t>
            </a: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GB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flight_distance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2838669" y="4411496"/>
            <a:ext cx="601800" cy="2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-0.003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